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rgbClr val="FFFFFF"/>
              </a:buClr>
              <a:buSzPct val="50000"/>
              <a:buFont typeface="Wingdings"/>
              <a:buChar char="§"/>
              <a:defRPr sz="240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Font typeface="Arial"/>
              <a:buAutoNum type="alphaLcPeriod"/>
              <a:defRPr/>
            </a:lvl2pPr>
            <a:lvl3pPr>
              <a:spcBef>
                <a:spcPts val="0"/>
              </a:spcBef>
              <a:buClr>
                <a:schemeClr val="dk1"/>
              </a:buClr>
              <a:buFont typeface="Arial"/>
              <a:buAutoNum type="romanLcPeriod"/>
              <a:defRPr/>
            </a:lvl3pPr>
            <a:lvl4pPr>
              <a:spcBef>
                <a:spcPts val="0"/>
              </a:spcBef>
              <a:buClr>
                <a:schemeClr val="dk1"/>
              </a:buClr>
              <a:buAutoNum type="arabicPeriod"/>
              <a:defRPr/>
            </a:lvl4pPr>
            <a:lvl5pPr>
              <a:spcBef>
                <a:spcPts val="0"/>
              </a:spcBef>
              <a:buClr>
                <a:schemeClr val="dk1"/>
              </a:buClr>
              <a:buAutoNum type="alphaLcPeriod"/>
              <a:defRPr/>
            </a:lvl5pPr>
            <a:lvl6pPr>
              <a:spcBef>
                <a:spcPts val="0"/>
              </a:spcBef>
              <a:buClr>
                <a:schemeClr val="dk1"/>
              </a:buClr>
              <a:buAutoNum type="romanLcPeriod"/>
              <a:defRPr/>
            </a:lvl6pPr>
            <a:lvl7pPr>
              <a:spcBef>
                <a:spcPts val="0"/>
              </a:spcBef>
              <a:buClr>
                <a:schemeClr val="dk1"/>
              </a:buClr>
              <a:buAutoNum type="arabicPeriod"/>
              <a:defRPr/>
            </a:lvl7pPr>
            <a:lvl8pPr>
              <a:spcBef>
                <a:spcPts val="0"/>
              </a:spcBef>
              <a:buClr>
                <a:schemeClr val="dk1"/>
              </a:buClr>
              <a:buAutoNum type="alphaLcPeriod"/>
              <a:defRPr/>
            </a:lvl8pPr>
            <a:lvl9pPr>
              <a:spcBef>
                <a:spcPts val="0"/>
              </a:spcBef>
              <a:buClr>
                <a:schemeClr val="dk1"/>
              </a:buClr>
              <a:buAutoNum type="romanLcPeriod"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D9D9D9"/>
              </a:buClr>
              <a:buSzPct val="100000"/>
              <a:buFont typeface="Cambria"/>
              <a:buNone/>
              <a:defRPr b="1" sz="3600">
                <a:solidFill>
                  <a:srgbClr val="D9D9D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rgbClr val="EFEFEF"/>
              </a:buClr>
              <a:buSzPct val="100000"/>
              <a:buFont typeface="Calibri"/>
              <a:defRPr sz="30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0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jpg"/><Relationship Id="rId4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A2C4C9"/>
                </a:solidFill>
              </a:rPr>
              <a:t>Graduation Project 101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2122775" y="3798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i="1" lang="en"/>
              <a:t>knowledge is power.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i="1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59525" y="5423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HELP CREATE OR OPERATE A COMMUNITY PROJECT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950" y="1399762"/>
            <a:ext cx="52387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SERVE AT A LOCAL ORGANIZATION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825" y="1187575"/>
            <a:ext cx="5233575" cy="34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44470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CAPTURE THE ISSUE IN A COMPELLING WAY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975" y="1502900"/>
            <a:ext cx="5827150" cy="30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544025" y="8678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TEACH OTHERS ABOUT THE PROBLEM AND WHAT THEY CAN DO TO HELP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450" y="1790700"/>
            <a:ext cx="60007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84475" y="205975"/>
            <a:ext cx="8502300" cy="1660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CREATE AND OPERATE A SOCIAL MEDIA CAMPAIGN TO BRING AWARENESS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628" y="1812150"/>
            <a:ext cx="4874576" cy="328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2187" y="270936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51925" y="357900"/>
            <a:ext cx="3429000" cy="4242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CREATE A GAME TO TEACH ABOUT THE TOPIC OR HELP PEOPLE EXPERIENCE YOUR ISSUE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248" y="0"/>
            <a:ext cx="51193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88960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 MICRO-STORYTELLING OR PHOTO BLOGGING TO BRING AWARENESS &amp; ACTIVE DISCUSSION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150" y="1746997"/>
            <a:ext cx="4136374" cy="31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10415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 A LIAISON BETWEEN GROUPS TO FACILITATE UNDERSTANDING &amp; CHANGE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925" y="1560375"/>
            <a:ext cx="4467100" cy="280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5110950" y="2484725"/>
            <a:ext cx="4033200" cy="1866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WRITE AND PUBLISH WRITTEN ARTICLES, SHORT STORIES, POEMS ETC. GRAPPLING WITH THE ISSUE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18" y="566176"/>
            <a:ext cx="4710132" cy="33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92075" y="5206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INVENT OR BUILD SOMETHING AN ORGANIZATION NEEDS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250" y="1671025"/>
            <a:ext cx="5284550" cy="296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FOUR COMPONENTS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003600"/>
            <a:ext cx="8229600" cy="403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 paper 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demonstrating research skills and writing skills, to be completed in the Junior year</a:t>
            </a:r>
          </a:p>
          <a:p>
            <a:pPr indent="-228600" lvl="0" marL="457200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Service Learning Experience 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(SLE)/ product that demonstrates the use of knowledge and skills in a meaningful way to accomplish a goal, to be completed in the Senior year</a:t>
            </a:r>
          </a:p>
          <a:p>
            <a:pPr indent="-228600" lvl="0" marL="457200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oral presentation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during which, students become a source of information communicating their project work before a review panel, to be completed in the Senior year</a:t>
            </a:r>
          </a:p>
          <a:p>
            <a:pPr indent="-228600" lvl="0" marL="457200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catalogue/document tasks, record reflective thinking and insights, as well as demonstrate responsibility for learning as work progresses through the entire process, to be kept throughout the process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11283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JOIN AN ARTS GROUP OR CREATE A PUBLIC ARTISTIC REPRESENTATION OF YOUR ISSUE  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50" y="2163600"/>
            <a:ext cx="2970325" cy="207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3075" y="1681925"/>
            <a:ext cx="4552699" cy="256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COMPLETE AN INTERNSHIP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824" y="1226125"/>
            <a:ext cx="4716075" cy="3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THE RESEARCH PAPER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003600"/>
            <a:ext cx="8229600" cy="3922199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</a:pPr>
            <a:r>
              <a:rPr lang="en" sz="1800">
                <a:solidFill>
                  <a:srgbClr val="FFFFFF"/>
                </a:solidFill>
              </a:rPr>
              <a:t>To be completed </a:t>
            </a:r>
            <a:r>
              <a:rPr lang="en" sz="1800"/>
              <a:t>j</a:t>
            </a:r>
            <a:r>
              <a:rPr lang="en" sz="1800">
                <a:solidFill>
                  <a:srgbClr val="FFFFFF"/>
                </a:solidFill>
              </a:rPr>
              <a:t>unior year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</a:pPr>
            <a:r>
              <a:rPr lang="en" sz="1800">
                <a:solidFill>
                  <a:srgbClr val="FFFFFF"/>
                </a:solidFill>
              </a:rPr>
              <a:t>The research topic should be one that requires cumulative knowledge across grade levels and content areas.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</a:pPr>
            <a:r>
              <a:rPr lang="en" sz="1800">
                <a:solidFill>
                  <a:srgbClr val="FFFFFF"/>
                </a:solidFill>
              </a:rPr>
              <a:t>The research topic should be one that is broad enough to allow the student access to enough information, yet narrow enough to make the research scope reasonable.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</a:pPr>
            <a:r>
              <a:rPr lang="en" sz="1800">
                <a:solidFill>
                  <a:srgbClr val="FFFFFF"/>
                </a:solidFill>
              </a:rPr>
              <a:t>The research topic should be one in which the student is interested, but not one about which the student is already an expert.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</a:pPr>
            <a:r>
              <a:rPr lang="en" sz="1800">
                <a:solidFill>
                  <a:srgbClr val="FFFFFF"/>
                </a:solidFill>
              </a:rPr>
              <a:t>The research topic should be one that is academically and creatively challenging to the student.</a:t>
            </a:r>
            <a:r>
              <a:rPr lang="en" sz="1800">
                <a:solidFill>
                  <a:srgbClr val="FFFFFF"/>
                </a:solidFill>
              </a:rPr>
              <a:t>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</a:pPr>
            <a:r>
              <a:rPr lang="en" sz="1800">
                <a:solidFill>
                  <a:srgbClr val="FFFFFF"/>
                </a:solidFill>
              </a:rPr>
              <a:t>Primary research is a valuable component of any inquiry.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SzPct val="100000"/>
              <a:buFont typeface="Calibri"/>
            </a:pPr>
            <a:r>
              <a:rPr lang="en" sz="1800">
                <a:solidFill>
                  <a:srgbClr val="FFFFFF"/>
                </a:solidFill>
              </a:rPr>
              <a:t>Students should use good judgment to be certain that the topics they choose are appropriate for presentation to a Review Board and the general public.</a:t>
            </a:r>
            <a:r>
              <a:rPr lang="en" sz="18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Research Paper Requirements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research-based essay can be constructed from any genre, as specified by the English teacher, including but not limited to: 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Expository, Compare and Contrast, Cause and Effect, Argumentative (Persuasive), Critical Review, Analytical, Literary 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Each essay are approximately six to eight pages of text and must cite a minimum of five different sources. Encyclopedias and other general resources are not acceptable, including current, technological reference bundles. Students should strive for variety and balance in their selections.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thesis statement should be in bold-faced type.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VIEW MORE INFORMATION AT: FORLANDENGLISH.WORDPRESS.COM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THE PRODUCT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The Service Learning Experience (SLE) consists of a minimum of fifteen hours of service related to the student's chosen community issue. The product must be student-generated and should include artifacts from the SLE that demonstrates the student's problem-solving skills.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The product is tangible evidence of the effort and time invested in the endeavor to meet the criteria established for the product: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400"/>
              <a:t>extension of knowledge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400"/>
              <a:t>application of knowledge &amp; skills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400"/>
              <a:t>synthesis of the research 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400"/>
              <a:t>service-based and practical in application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400"/>
              <a:t>The product must be adequately documented with photographs, logs, letters, reflective journal entries, and other forms of documentation.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The Point of Academic Inquiry 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350" y="1126650"/>
            <a:ext cx="4631424" cy="361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185737"/>
            <a:ext cx="5981700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38845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IMPROVE OR ALLEVIATE THE COMMUNITY ISSUE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528" y="1453825"/>
            <a:ext cx="5147675" cy="343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66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PLAN/HELP RUN A COMMUNITY EVENT RELATING TO YOUR RESEARCH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150" y="1717650"/>
            <a:ext cx="4253099" cy="28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